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7" r:id="rId2"/>
    <p:sldId id="260" r:id="rId3"/>
    <p:sldId id="258" r:id="rId4"/>
    <p:sldId id="259" r:id="rId5"/>
  </p:sldIdLst>
  <p:sldSz cx="6858000" cy="8821738"/>
  <p:notesSz cx="6858000" cy="9083675"/>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708" y="-78"/>
      </p:cViewPr>
      <p:guideLst>
        <p:guide orient="horz" pos="2779"/>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sz="quarter" idx="1"/>
          </p:nvPr>
        </p:nvSpPr>
        <p:spPr>
          <a:xfrm>
            <a:off x="3884613" y="0"/>
            <a:ext cx="2971800" cy="454184"/>
          </a:xfrm>
          <a:prstGeom prst="rect">
            <a:avLst/>
          </a:prstGeom>
        </p:spPr>
        <p:txBody>
          <a:bodyPr vert="horz" lIns="91440" tIns="45720" rIns="91440" bIns="45720" rtlCol="0"/>
          <a:lstStyle>
            <a:lvl1pPr algn="r">
              <a:defRPr sz="1200"/>
            </a:lvl1pPr>
          </a:lstStyle>
          <a:p>
            <a:fld id="{309B288A-3642-44A3-8CDA-8955D86F3A58}" type="datetimeFigureOut">
              <a:rPr lang="es-CO" smtClean="0"/>
              <a:pPr/>
              <a:t>26/10/2010</a:t>
            </a:fld>
            <a:endParaRPr lang="es-CO"/>
          </a:p>
        </p:txBody>
      </p:sp>
      <p:sp>
        <p:nvSpPr>
          <p:cNvPr id="4" name="3 Marcador de pie de página"/>
          <p:cNvSpPr>
            <a:spLocks noGrp="1"/>
          </p:cNvSpPr>
          <p:nvPr>
            <p:ph type="ftr" sz="quarter" idx="2"/>
          </p:nvPr>
        </p:nvSpPr>
        <p:spPr>
          <a:xfrm>
            <a:off x="0" y="8627915"/>
            <a:ext cx="2971800" cy="454184"/>
          </a:xfrm>
          <a:prstGeom prst="rect">
            <a:avLst/>
          </a:prstGeom>
        </p:spPr>
        <p:txBody>
          <a:bodyPr vert="horz" lIns="91440" tIns="45720" rIns="91440" bIns="45720"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884613" y="8627915"/>
            <a:ext cx="2971800" cy="454184"/>
          </a:xfrm>
          <a:prstGeom prst="rect">
            <a:avLst/>
          </a:prstGeom>
        </p:spPr>
        <p:txBody>
          <a:bodyPr vert="horz" lIns="91440" tIns="45720" rIns="91440" bIns="45720" rtlCol="0" anchor="b"/>
          <a:lstStyle>
            <a:lvl1pPr algn="r">
              <a:defRPr sz="1200"/>
            </a:lvl1pPr>
          </a:lstStyle>
          <a:p>
            <a:fld id="{FA7BEF74-3C76-41FA-8842-7F3F71FCC9D3}" type="slidenum">
              <a:rPr lang="es-CO" smtClean="0"/>
              <a:pPr/>
              <a:t>‹Nº›</a:t>
            </a:fld>
            <a:endParaRPr lang="es-C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4184"/>
          </a:xfrm>
          <a:prstGeom prst="rect">
            <a:avLst/>
          </a:prstGeom>
        </p:spPr>
        <p:txBody>
          <a:bodyPr vert="horz" lIns="91440" tIns="45720" rIns="91440" bIns="45720" rtlCol="0"/>
          <a:lstStyle>
            <a:lvl1pPr algn="r">
              <a:defRPr sz="1200"/>
            </a:lvl1pPr>
          </a:lstStyle>
          <a:p>
            <a:fld id="{4349962E-7CF0-4B2D-A1B5-61F3FAAA621C}" type="datetimeFigureOut">
              <a:rPr lang="es-CO" smtClean="0"/>
              <a:pPr/>
              <a:t>26/10/2010</a:t>
            </a:fld>
            <a:endParaRPr lang="es-CO"/>
          </a:p>
        </p:txBody>
      </p:sp>
      <p:sp>
        <p:nvSpPr>
          <p:cNvPr id="4" name="3 Marcador de imagen de diapositiva"/>
          <p:cNvSpPr>
            <a:spLocks noGrp="1" noRot="1" noChangeAspect="1"/>
          </p:cNvSpPr>
          <p:nvPr>
            <p:ph type="sldImg" idx="2"/>
          </p:nvPr>
        </p:nvSpPr>
        <p:spPr>
          <a:xfrm>
            <a:off x="2105025" y="681038"/>
            <a:ext cx="2647950" cy="3406775"/>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14746"/>
            <a:ext cx="5486400" cy="408765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27915"/>
            <a:ext cx="2971800" cy="454184"/>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27915"/>
            <a:ext cx="2971800" cy="454184"/>
          </a:xfrm>
          <a:prstGeom prst="rect">
            <a:avLst/>
          </a:prstGeom>
        </p:spPr>
        <p:txBody>
          <a:bodyPr vert="horz" lIns="91440" tIns="45720" rIns="91440" bIns="45720" rtlCol="0" anchor="b"/>
          <a:lstStyle>
            <a:lvl1pPr algn="r">
              <a:defRPr sz="1200"/>
            </a:lvl1pPr>
          </a:lstStyle>
          <a:p>
            <a:fld id="{C3ABF9AB-BCC4-43EB-B4AE-21642CFAF756}" type="slidenum">
              <a:rPr lang="es-CO" smtClean="0"/>
              <a:pPr/>
              <a:t>‹Nº›</a:t>
            </a:fld>
            <a:endParaRPr lang="es-C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105025" y="681038"/>
            <a:ext cx="2647950" cy="3406775"/>
          </a:xfrm>
        </p:spPr>
      </p:sp>
      <p:sp>
        <p:nvSpPr>
          <p:cNvPr id="3" name="2 Marcador de notas"/>
          <p:cNvSpPr>
            <a:spLocks noGrp="1"/>
          </p:cNvSpPr>
          <p:nvPr>
            <p:ph type="body" idx="1"/>
          </p:nvPr>
        </p:nvSpPr>
        <p:spPr/>
        <p:txBody>
          <a:bodyPr>
            <a:normAutofit/>
          </a:bodyPr>
          <a:lstStyle/>
          <a:p>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740459"/>
            <a:ext cx="5829300" cy="189095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028700" y="4998985"/>
            <a:ext cx="4800600" cy="22544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EDB2BC8C-70CC-4929-9518-B31983B4F4A3}" type="datetimeFigureOut">
              <a:rPr lang="es-CO" smtClean="0"/>
              <a:pPr/>
              <a:t>26/10/2010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2C9C7B4-417C-4573-BF30-B2956E6D89E0}"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DB2BC8C-70CC-4929-9518-B31983B4F4A3}" type="datetimeFigureOut">
              <a:rPr lang="es-CO" smtClean="0"/>
              <a:pPr/>
              <a:t>26/10/2010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2C9C7B4-417C-4573-BF30-B2956E6D89E0}"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471719"/>
            <a:ext cx="1157288" cy="10034727"/>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257176" y="471719"/>
            <a:ext cx="3357563" cy="1003472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DB2BC8C-70CC-4929-9518-B31983B4F4A3}" type="datetimeFigureOut">
              <a:rPr lang="es-CO" smtClean="0"/>
              <a:pPr/>
              <a:t>26/10/2010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2C9C7B4-417C-4573-BF30-B2956E6D89E0}"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DB2BC8C-70CC-4929-9518-B31983B4F4A3}" type="datetimeFigureOut">
              <a:rPr lang="es-CO" smtClean="0"/>
              <a:pPr/>
              <a:t>26/10/2010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2C9C7B4-417C-4573-BF30-B2956E6D89E0}"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668784"/>
            <a:ext cx="5829300" cy="175209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541735" y="3739031"/>
            <a:ext cx="5829300" cy="192975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DB2BC8C-70CC-4929-9518-B31983B4F4A3}" type="datetimeFigureOut">
              <a:rPr lang="es-CO" smtClean="0"/>
              <a:pPr/>
              <a:t>26/10/2010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2C9C7B4-417C-4573-BF30-B2956E6D89E0}"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257177" y="2744541"/>
            <a:ext cx="2257425" cy="7761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2628902" y="2744541"/>
            <a:ext cx="2257425" cy="7761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EDB2BC8C-70CC-4929-9518-B31983B4F4A3}" type="datetimeFigureOut">
              <a:rPr lang="es-CO" smtClean="0"/>
              <a:pPr/>
              <a:t>26/10/2010</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2C9C7B4-417C-4573-BF30-B2956E6D89E0}"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53278"/>
            <a:ext cx="6172200" cy="147029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342900" y="1974680"/>
            <a:ext cx="3030141" cy="8229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797635"/>
            <a:ext cx="3030141" cy="50827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3483771" y="1974680"/>
            <a:ext cx="3031331" cy="8229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71" y="2797635"/>
            <a:ext cx="3031331" cy="50827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EDB2BC8C-70CC-4929-9518-B31983B4F4A3}" type="datetimeFigureOut">
              <a:rPr lang="es-CO" smtClean="0"/>
              <a:pPr/>
              <a:t>26/10/2010</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32C9C7B4-417C-4573-BF30-B2956E6D89E0}"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EDB2BC8C-70CC-4929-9518-B31983B4F4A3}" type="datetimeFigureOut">
              <a:rPr lang="es-CO" smtClean="0"/>
              <a:pPr/>
              <a:t>26/10/2010</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32C9C7B4-417C-4573-BF30-B2956E6D89E0}"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DB2BC8C-70CC-4929-9518-B31983B4F4A3}" type="datetimeFigureOut">
              <a:rPr lang="es-CO" smtClean="0"/>
              <a:pPr/>
              <a:t>26/10/2010</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32C9C7B4-417C-4573-BF30-B2956E6D89E0}"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2" y="351236"/>
            <a:ext cx="2256235" cy="1494795"/>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2681289" y="351237"/>
            <a:ext cx="3833813" cy="75291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342902" y="1846031"/>
            <a:ext cx="2256235" cy="60343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DB2BC8C-70CC-4929-9518-B31983B4F4A3}" type="datetimeFigureOut">
              <a:rPr lang="es-CO" smtClean="0"/>
              <a:pPr/>
              <a:t>26/10/2010</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2C9C7B4-417C-4573-BF30-B2956E6D89E0}"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175217"/>
            <a:ext cx="4114800" cy="729020"/>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344216" y="788238"/>
            <a:ext cx="4114800" cy="52930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344216" y="6904236"/>
            <a:ext cx="4114800" cy="10353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DB2BC8C-70CC-4929-9518-B31983B4F4A3}" type="datetimeFigureOut">
              <a:rPr lang="es-CO" smtClean="0"/>
              <a:pPr/>
              <a:t>26/10/2010</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2C9C7B4-417C-4573-BF30-B2956E6D89E0}"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53278"/>
            <a:ext cx="6172200" cy="147029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342900" y="2058407"/>
            <a:ext cx="6172200" cy="582193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342900" y="8176445"/>
            <a:ext cx="1600200" cy="469675"/>
          </a:xfrm>
          <a:prstGeom prst="rect">
            <a:avLst/>
          </a:prstGeom>
        </p:spPr>
        <p:txBody>
          <a:bodyPr vert="horz" lIns="91440" tIns="45720" rIns="91440" bIns="45720" rtlCol="0" anchor="ctr"/>
          <a:lstStyle>
            <a:lvl1pPr algn="l">
              <a:defRPr sz="1200">
                <a:solidFill>
                  <a:schemeClr val="tx1">
                    <a:tint val="75000"/>
                  </a:schemeClr>
                </a:solidFill>
              </a:defRPr>
            </a:lvl1pPr>
          </a:lstStyle>
          <a:p>
            <a:fld id="{EDB2BC8C-70CC-4929-9518-B31983B4F4A3}" type="datetimeFigureOut">
              <a:rPr lang="es-CO" smtClean="0"/>
              <a:pPr/>
              <a:t>26/10/2010</a:t>
            </a:fld>
            <a:endParaRPr lang="es-CO"/>
          </a:p>
        </p:txBody>
      </p:sp>
      <p:sp>
        <p:nvSpPr>
          <p:cNvPr id="5" name="4 Marcador de pie de página"/>
          <p:cNvSpPr>
            <a:spLocks noGrp="1"/>
          </p:cNvSpPr>
          <p:nvPr>
            <p:ph type="ftr" sz="quarter" idx="3"/>
          </p:nvPr>
        </p:nvSpPr>
        <p:spPr>
          <a:xfrm>
            <a:off x="2343150" y="8176445"/>
            <a:ext cx="2171700" cy="469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4914900" y="8176445"/>
            <a:ext cx="1600200" cy="469675"/>
          </a:xfrm>
          <a:prstGeom prst="rect">
            <a:avLst/>
          </a:prstGeom>
        </p:spPr>
        <p:txBody>
          <a:bodyPr vert="horz" lIns="91440" tIns="45720" rIns="91440" bIns="45720" rtlCol="0" anchor="ctr"/>
          <a:lstStyle>
            <a:lvl1pPr algn="r">
              <a:defRPr sz="1200">
                <a:solidFill>
                  <a:schemeClr val="tx1">
                    <a:tint val="75000"/>
                  </a:schemeClr>
                </a:solidFill>
              </a:defRPr>
            </a:lvl1pPr>
          </a:lstStyle>
          <a:p>
            <a:fld id="{32C9C7B4-417C-4573-BF30-B2956E6D89E0}"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package" Target="../embeddings/Diapositiva_de_Microsoft_Office_PowerPoint1.sldx"/><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package" Target="../embeddings/Diapositiva_de_Microsoft_Office_PowerPoint4.sldx"/><Relationship Id="rId5" Type="http://schemas.openxmlformats.org/officeDocument/2006/relationships/package" Target="../embeddings/Diapositiva_de_Microsoft_Office_PowerPoint3.sldx"/><Relationship Id="rId4" Type="http://schemas.openxmlformats.org/officeDocument/2006/relationships/package" Target="../embeddings/Diapositiva_de_Microsoft_Office_PowerPoint2.sld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package" Target="../embeddings/Diapositiva_de_Microsoft_Office_PowerPoint5.sldx"/><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package" Target="../embeddings/Diapositiva_de_Microsoft_Office_PowerPoint8.sldx"/><Relationship Id="rId5" Type="http://schemas.openxmlformats.org/officeDocument/2006/relationships/package" Target="../embeddings/Diapositiva_de_Microsoft_Office_PowerPoint7.sldx"/><Relationship Id="rId4" Type="http://schemas.openxmlformats.org/officeDocument/2006/relationships/package" Target="../embeddings/Diapositiva_de_Microsoft_Office_PowerPoint6.sld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_suwOwov7IBQ/SQ5eQXSsBCI/AAAAAAAAAGg/cldUMKVQGw8/s400/tio+rico.jpg"/>
          <p:cNvPicPr>
            <a:picLocks noChangeAspect="1" noChangeArrowheads="1"/>
          </p:cNvPicPr>
          <p:nvPr/>
        </p:nvPicPr>
        <p:blipFill>
          <a:blip r:embed="rId3"/>
          <a:srcRect/>
          <a:stretch>
            <a:fillRect/>
          </a:stretch>
        </p:blipFill>
        <p:spPr bwMode="auto">
          <a:xfrm>
            <a:off x="-4970" y="1603029"/>
            <a:ext cx="1591733" cy="3275785"/>
          </a:xfrm>
          <a:prstGeom prst="rect">
            <a:avLst/>
          </a:prstGeom>
          <a:noFill/>
        </p:spPr>
      </p:pic>
      <p:pic>
        <p:nvPicPr>
          <p:cNvPr id="1028" name="Picture 4" descr="http://www.ecbloguer.com/carlosmunera/wp-content/uploads/2009/03/vendi_credito_vendi_contado.jpg"/>
          <p:cNvPicPr>
            <a:picLocks noChangeAspect="1" noChangeArrowheads="1"/>
          </p:cNvPicPr>
          <p:nvPr/>
        </p:nvPicPr>
        <p:blipFill>
          <a:blip r:embed="rId4"/>
          <a:srcRect t="8589" r="3610" b="5915"/>
          <a:stretch>
            <a:fillRect/>
          </a:stretch>
        </p:blipFill>
        <p:spPr bwMode="auto">
          <a:xfrm>
            <a:off x="2143116" y="4686551"/>
            <a:ext cx="2789426" cy="2481131"/>
          </a:xfrm>
          <a:prstGeom prst="rect">
            <a:avLst/>
          </a:prstGeom>
          <a:noFill/>
        </p:spPr>
      </p:pic>
      <p:pic>
        <p:nvPicPr>
          <p:cNvPr id="4" name="Picture 2"/>
          <p:cNvPicPr>
            <a:picLocks noChangeAspect="1" noChangeArrowheads="1"/>
          </p:cNvPicPr>
          <p:nvPr/>
        </p:nvPicPr>
        <p:blipFill>
          <a:blip r:embed="rId5" cstate="print"/>
          <a:srcRect/>
          <a:stretch>
            <a:fillRect/>
          </a:stretch>
        </p:blipFill>
        <p:spPr bwMode="auto">
          <a:xfrm>
            <a:off x="1" y="-17820"/>
            <a:ext cx="6858000" cy="1620849"/>
          </a:xfrm>
          <a:prstGeom prst="rect">
            <a:avLst/>
          </a:prstGeom>
          <a:noFill/>
          <a:ln w="9525">
            <a:noFill/>
            <a:miter lim="800000"/>
            <a:headEnd/>
            <a:tailEnd/>
          </a:ln>
          <a:effectLst/>
        </p:spPr>
      </p:pic>
      <p:pic>
        <p:nvPicPr>
          <p:cNvPr id="12" name="Picture 3"/>
          <p:cNvPicPr>
            <a:picLocks noChangeAspect="1" noChangeArrowheads="1"/>
          </p:cNvPicPr>
          <p:nvPr/>
        </p:nvPicPr>
        <p:blipFill>
          <a:blip r:embed="rId6" cstate="print"/>
          <a:srcRect/>
          <a:stretch>
            <a:fillRect/>
          </a:stretch>
        </p:blipFill>
        <p:spPr bwMode="auto">
          <a:xfrm>
            <a:off x="2643182" y="7925959"/>
            <a:ext cx="1271840" cy="842628"/>
          </a:xfrm>
          <a:prstGeom prst="rect">
            <a:avLst/>
          </a:prstGeom>
          <a:noFill/>
          <a:ln w="9525">
            <a:noFill/>
            <a:miter lim="800000"/>
            <a:headEnd/>
            <a:tailEnd/>
          </a:ln>
          <a:effectLst/>
        </p:spPr>
      </p:pic>
      <p:sp>
        <p:nvSpPr>
          <p:cNvPr id="13" name="1 Título"/>
          <p:cNvSpPr>
            <a:spLocks noGrp="1"/>
          </p:cNvSpPr>
          <p:nvPr>
            <p:ph type="ctrTitle"/>
          </p:nvPr>
        </p:nvSpPr>
        <p:spPr>
          <a:xfrm>
            <a:off x="1712016" y="1901734"/>
            <a:ext cx="4769403" cy="2727335"/>
          </a:xfrm>
          <a:ln>
            <a:noFill/>
          </a:ln>
        </p:spPr>
        <p:txBody>
          <a:bodyPr>
            <a:normAutofit/>
          </a:bodyPr>
          <a:lstStyle/>
          <a:p>
            <a:pPr lvl="2" algn="just" rtl="0">
              <a:spcBef>
                <a:spcPct val="0"/>
              </a:spcBef>
            </a:pPr>
            <a:r>
              <a:rPr lang="es-CO" b="1" dirty="0">
                <a:solidFill>
                  <a:schemeClr val="tx1"/>
                </a:solidFill>
                <a:latin typeface="Arial" pitchFamily="34" charset="0"/>
                <a:cs typeface="Arial" pitchFamily="34" charset="0"/>
              </a:rPr>
              <a:t>Objetivo:</a:t>
            </a:r>
            <a:r>
              <a:rPr lang="es-CO" dirty="0">
                <a:solidFill>
                  <a:schemeClr val="tx1"/>
                </a:solidFill>
                <a:latin typeface="Arial" pitchFamily="34" charset="0"/>
                <a:cs typeface="Arial" pitchFamily="34" charset="0"/>
              </a:rPr>
              <a:t> Determinar cuáles son las competencias laborales que requieren los estudiantes </a:t>
            </a:r>
            <a:r>
              <a:rPr lang="es-MX" dirty="0">
                <a:solidFill>
                  <a:schemeClr val="tx1"/>
                </a:solidFill>
                <a:latin typeface="Arial" pitchFamily="34" charset="0"/>
                <a:cs typeface="Arial" pitchFamily="34" charset="0"/>
              </a:rPr>
              <a:t>de Emprendimiento Empresarial de Ingeniería de Productividad y Calidad del Politécnico JIC</a:t>
            </a:r>
            <a:r>
              <a:rPr lang="es-CO" dirty="0">
                <a:solidFill>
                  <a:schemeClr val="tx1"/>
                </a:solidFill>
                <a:latin typeface="Arial" pitchFamily="34" charset="0"/>
                <a:cs typeface="Arial" pitchFamily="34" charset="0"/>
              </a:rPr>
              <a:t> para su proyección en el entorno como emprendedores en contexto con la ley 1014 de 2006 de emprendimiento. </a:t>
            </a:r>
            <a:br>
              <a:rPr lang="es-CO" dirty="0">
                <a:solidFill>
                  <a:schemeClr val="tx1"/>
                </a:solidFill>
                <a:latin typeface="Arial" pitchFamily="34" charset="0"/>
                <a:cs typeface="Arial" pitchFamily="34" charset="0"/>
              </a:rPr>
            </a:br>
            <a:endParaRPr lang="es-CO" dirty="0">
              <a:solidFill>
                <a:schemeClr val="tx1"/>
              </a:solidFill>
              <a:latin typeface="Arial" pitchFamily="34" charset="0"/>
              <a:cs typeface="Arial" pitchFamily="34" charset="0"/>
            </a:endParaRPr>
          </a:p>
        </p:txBody>
      </p:sp>
      <p:sp>
        <p:nvSpPr>
          <p:cNvPr id="14" name="2 Subtítulo"/>
          <p:cNvSpPr>
            <a:spLocks noGrp="1"/>
          </p:cNvSpPr>
          <p:nvPr>
            <p:ph type="subTitle" idx="1"/>
          </p:nvPr>
        </p:nvSpPr>
        <p:spPr>
          <a:xfrm>
            <a:off x="2" y="4888801"/>
            <a:ext cx="2786056" cy="3106548"/>
          </a:xfrm>
        </p:spPr>
        <p:txBody>
          <a:bodyPr>
            <a:normAutofit/>
          </a:bodyPr>
          <a:lstStyle/>
          <a:p>
            <a:pPr algn="l"/>
            <a:r>
              <a:rPr lang="es-CO" sz="1800" b="1" dirty="0">
                <a:solidFill>
                  <a:schemeClr val="tx1"/>
                </a:solidFill>
                <a:latin typeface="Arial" pitchFamily="34" charset="0"/>
                <a:cs typeface="Arial" pitchFamily="34" charset="0"/>
              </a:rPr>
              <a:t>categorías organizacionales</a:t>
            </a:r>
            <a:r>
              <a:rPr lang="es-CO" sz="1800" dirty="0">
                <a:solidFill>
                  <a:schemeClr val="tx1"/>
                </a:solidFill>
                <a:latin typeface="Arial" pitchFamily="34" charset="0"/>
                <a:cs typeface="Arial" pitchFamily="34" charset="0"/>
              </a:rPr>
              <a:t>:</a:t>
            </a:r>
          </a:p>
          <a:p>
            <a:pPr algn="l">
              <a:buFont typeface="Arial" pitchFamily="34" charset="0"/>
              <a:buChar char="•"/>
            </a:pPr>
            <a:r>
              <a:rPr lang="es-CO" sz="1800" dirty="0">
                <a:solidFill>
                  <a:schemeClr val="tx1"/>
                </a:solidFill>
                <a:latin typeface="Arial" pitchFamily="34" charset="0"/>
                <a:cs typeface="Arial" pitchFamily="34" charset="0"/>
              </a:rPr>
              <a:t>Cultura del ahorro.</a:t>
            </a:r>
          </a:p>
          <a:p>
            <a:pPr algn="l">
              <a:buFont typeface="Arial" pitchFamily="34" charset="0"/>
              <a:buChar char="•"/>
            </a:pPr>
            <a:r>
              <a:rPr lang="es-CO" sz="1800" dirty="0" smtClean="0">
                <a:solidFill>
                  <a:schemeClr val="tx1"/>
                </a:solidFill>
                <a:latin typeface="Arial" pitchFamily="34" charset="0"/>
                <a:cs typeface="Arial" pitchFamily="34" charset="0"/>
              </a:rPr>
              <a:t>El </a:t>
            </a:r>
            <a:r>
              <a:rPr lang="es-CO" sz="1800" dirty="0">
                <a:solidFill>
                  <a:schemeClr val="tx1"/>
                </a:solidFill>
                <a:latin typeface="Arial" pitchFamily="34" charset="0"/>
                <a:cs typeface="Arial" pitchFamily="34" charset="0"/>
              </a:rPr>
              <a:t>Dios Motivador</a:t>
            </a:r>
          </a:p>
          <a:p>
            <a:pPr algn="l">
              <a:buFont typeface="Arial" pitchFamily="34" charset="0"/>
              <a:buChar char="•"/>
            </a:pPr>
            <a:r>
              <a:rPr lang="es-CO" sz="1800" dirty="0">
                <a:solidFill>
                  <a:schemeClr val="tx1"/>
                </a:solidFill>
                <a:latin typeface="Arial" pitchFamily="34" charset="0"/>
                <a:cs typeface="Arial" pitchFamily="34" charset="0"/>
              </a:rPr>
              <a:t>Independencia</a:t>
            </a:r>
          </a:p>
          <a:p>
            <a:pPr algn="l">
              <a:buFont typeface="Arial" pitchFamily="34" charset="0"/>
              <a:buChar char="•"/>
            </a:pPr>
            <a:r>
              <a:rPr lang="es-CO" sz="1800" dirty="0">
                <a:solidFill>
                  <a:schemeClr val="tx1"/>
                </a:solidFill>
                <a:latin typeface="Arial" pitchFamily="34" charset="0"/>
                <a:cs typeface="Arial" pitchFamily="34" charset="0"/>
              </a:rPr>
              <a:t>El Fracaso como </a:t>
            </a:r>
            <a:r>
              <a:rPr lang="es-CO" sz="1800" dirty="0" smtClean="0">
                <a:solidFill>
                  <a:schemeClr val="tx1"/>
                </a:solidFill>
                <a:latin typeface="Arial" pitchFamily="34" charset="0"/>
                <a:cs typeface="Arial" pitchFamily="34" charset="0"/>
              </a:rPr>
              <a:t>Oportunidad</a:t>
            </a:r>
          </a:p>
          <a:p>
            <a:pPr algn="l">
              <a:buFont typeface="Arial" pitchFamily="34" charset="0"/>
              <a:buChar char="•"/>
            </a:pPr>
            <a:r>
              <a:rPr lang="es-CO" sz="1800" dirty="0" smtClean="0">
                <a:solidFill>
                  <a:schemeClr val="tx1"/>
                </a:solidFill>
                <a:latin typeface="Arial" pitchFamily="34" charset="0"/>
                <a:cs typeface="Arial" pitchFamily="34" charset="0"/>
              </a:rPr>
              <a:t>Éxito con perseverancia</a:t>
            </a:r>
          </a:p>
          <a:p>
            <a:pPr algn="l">
              <a:buFont typeface="Arial" pitchFamily="34" charset="0"/>
              <a:buChar char="•"/>
            </a:pPr>
            <a:endParaRPr lang="es-CO" sz="1800" dirty="0">
              <a:solidFill>
                <a:schemeClr val="tx1"/>
              </a:solidFill>
              <a:latin typeface="Arial" pitchFamily="34" charset="0"/>
              <a:cs typeface="Arial" pitchFamily="34" charset="0"/>
            </a:endParaRPr>
          </a:p>
          <a:p>
            <a:pPr algn="l"/>
            <a:endParaRPr lang="es-CO" sz="1800" dirty="0">
              <a:solidFill>
                <a:schemeClr val="tx1"/>
              </a:solidFill>
              <a:latin typeface="Arial" pitchFamily="34" charset="0"/>
              <a:cs typeface="Arial" pitchFamily="34" charset="0"/>
            </a:endParaRPr>
          </a:p>
        </p:txBody>
      </p:sp>
      <p:sp>
        <p:nvSpPr>
          <p:cNvPr id="15" name="Rectangle 7"/>
          <p:cNvSpPr>
            <a:spLocks noChangeArrowheads="1"/>
          </p:cNvSpPr>
          <p:nvPr/>
        </p:nvSpPr>
        <p:spPr bwMode="auto">
          <a:xfrm>
            <a:off x="4891618" y="4410871"/>
            <a:ext cx="1966384" cy="3323963"/>
          </a:xfrm>
          <a:prstGeom prst="rect">
            <a:avLst/>
          </a:prstGeom>
          <a:noFill/>
          <a:ln w="9525">
            <a:noFill/>
            <a:miter lim="800000"/>
            <a:headEnd/>
            <a:tailEnd/>
          </a:ln>
          <a:effectLst/>
        </p:spPr>
        <p:txBody>
          <a:bodyPr vert="horz" wrap="square" lIns="91415" tIns="45708" rIns="91415" bIns="45708" numCol="1" anchor="ctr" anchorCtr="0" compatLnSpc="1">
            <a:prstTxWarp prst="textNoShape">
              <a:avLst/>
            </a:prstTxWarp>
            <a:spAutoFit/>
          </a:bodyPr>
          <a:lstStyle/>
          <a:p>
            <a:pPr fontAlgn="base">
              <a:spcBef>
                <a:spcPts val="600"/>
              </a:spcBef>
              <a:spcAft>
                <a:spcPts val="600"/>
              </a:spcAft>
            </a:pPr>
            <a:r>
              <a:rPr kumimoji="0" lang="es-CO" b="1" i="0" u="none" strike="noStrike" cap="none" normalizeH="0" baseline="0" dirty="0" smtClean="0">
                <a:ln>
                  <a:noFill/>
                </a:ln>
                <a:solidFill>
                  <a:schemeClr val="tx1"/>
                </a:solidFill>
                <a:effectLst/>
                <a:latin typeface="Arial" pitchFamily="34" charset="0"/>
                <a:ea typeface="Calibri" pitchFamily="34" charset="0"/>
                <a:cs typeface="Arial" pitchFamily="34" charset="0"/>
              </a:rPr>
              <a:t>Competencias:</a:t>
            </a:r>
          </a:p>
          <a:p>
            <a:pPr fontAlgn="base">
              <a:spcBef>
                <a:spcPts val="600"/>
              </a:spcBef>
              <a:spcAft>
                <a:spcPts val="600"/>
              </a:spcAft>
              <a:buFont typeface="Wingdings" pitchFamily="2" charset="2"/>
              <a:buChar char="ü"/>
            </a:pPr>
            <a:r>
              <a:rPr kumimoji="0" lang="es-CO" b="0" i="0" u="none" strike="noStrike" cap="none" normalizeH="0" baseline="0" dirty="0" smtClean="0">
                <a:ln>
                  <a:noFill/>
                </a:ln>
                <a:solidFill>
                  <a:schemeClr val="tx1"/>
                </a:solidFill>
                <a:effectLst/>
                <a:latin typeface="Arial" pitchFamily="34" charset="0"/>
                <a:ea typeface="Calibri" pitchFamily="34" charset="0"/>
                <a:cs typeface="Arial" pitchFamily="34" charset="0"/>
              </a:rPr>
              <a:t>Identificar  </a:t>
            </a:r>
            <a:r>
              <a:rPr lang="es-CO" dirty="0" smtClean="0">
                <a:latin typeface="Arial" pitchFamily="34" charset="0"/>
                <a:ea typeface="Calibri" pitchFamily="34" charset="0"/>
                <a:cs typeface="Arial" pitchFamily="34" charset="0"/>
              </a:rPr>
              <a:t>la </a:t>
            </a:r>
            <a:r>
              <a:rPr kumimoji="0" lang="es-CO" b="0" i="0" u="none" strike="noStrike" cap="none" normalizeH="0" baseline="0" dirty="0" smtClean="0">
                <a:ln>
                  <a:noFill/>
                </a:ln>
                <a:solidFill>
                  <a:schemeClr val="tx1"/>
                </a:solidFill>
                <a:effectLst/>
                <a:latin typeface="Arial" pitchFamily="34" charset="0"/>
                <a:ea typeface="Calibri" pitchFamily="34" charset="0"/>
                <a:cs typeface="Arial" pitchFamily="34" charset="0"/>
              </a:rPr>
              <a:t>Mentalidad Emprendedora</a:t>
            </a:r>
            <a:endParaRPr lang="es-CO" sz="1600" dirty="0">
              <a:latin typeface="Arial" pitchFamily="34" charset="0"/>
              <a:cs typeface="Arial" pitchFamily="34" charset="0"/>
            </a:endParaRPr>
          </a:p>
          <a:p>
            <a:pPr eaLnBrk="0" fontAlgn="base" hangingPunct="0">
              <a:spcBef>
                <a:spcPts val="600"/>
              </a:spcBef>
              <a:spcAft>
                <a:spcPts val="600"/>
              </a:spcAft>
              <a:buFont typeface="Wingdings" pitchFamily="2" charset="2"/>
              <a:buChar char="ü"/>
            </a:pPr>
            <a:r>
              <a:rPr kumimoji="0" lang="es-CO" b="0" i="0" u="none" strike="noStrike" cap="none" normalizeH="0" baseline="0" dirty="0" smtClean="0">
                <a:ln>
                  <a:noFill/>
                </a:ln>
                <a:solidFill>
                  <a:schemeClr val="tx1"/>
                </a:solidFill>
                <a:effectLst/>
                <a:latin typeface="Arial" pitchFamily="34" charset="0"/>
                <a:ea typeface="Calibri" pitchFamily="34" charset="0"/>
                <a:cs typeface="Arial" pitchFamily="34" charset="0"/>
              </a:rPr>
              <a:t>Elaborar e Integrar un Plan de Negocios</a:t>
            </a:r>
            <a:endParaRPr lang="es-CO" sz="1600" dirty="0">
              <a:latin typeface="Arial" pitchFamily="34" charset="0"/>
              <a:cs typeface="Arial" pitchFamily="34" charset="0"/>
            </a:endParaRPr>
          </a:p>
          <a:p>
            <a:pPr eaLnBrk="0" fontAlgn="base" hangingPunct="0">
              <a:spcBef>
                <a:spcPts val="600"/>
              </a:spcBef>
              <a:spcAft>
                <a:spcPts val="600"/>
              </a:spcAft>
              <a:buFont typeface="Wingdings" pitchFamily="2" charset="2"/>
              <a:buChar char="ü"/>
            </a:pPr>
            <a:r>
              <a:rPr kumimoji="0" lang="es-CO" b="0" i="0" u="none" strike="noStrike" cap="none" normalizeH="0" baseline="0" smtClean="0">
                <a:ln>
                  <a:noFill/>
                </a:ln>
                <a:solidFill>
                  <a:schemeClr val="tx1"/>
                </a:solidFill>
                <a:effectLst/>
                <a:latin typeface="Arial" pitchFamily="34" charset="0"/>
                <a:ea typeface="Calibri" pitchFamily="34" charset="0"/>
                <a:cs typeface="Arial" pitchFamily="34" charset="0"/>
              </a:rPr>
              <a:t>Competencias </a:t>
            </a:r>
            <a:r>
              <a:rPr kumimoji="0" lang="es-CO" b="0" i="0" u="none" strike="noStrike" cap="none" normalizeH="0" baseline="0" dirty="0" smtClean="0">
                <a:ln>
                  <a:noFill/>
                </a:ln>
                <a:solidFill>
                  <a:schemeClr val="tx1"/>
                </a:solidFill>
                <a:effectLst/>
                <a:latin typeface="Arial" pitchFamily="34" charset="0"/>
                <a:ea typeface="Calibri" pitchFamily="34" charset="0"/>
                <a:cs typeface="Arial" pitchFamily="34" charset="0"/>
              </a:rPr>
              <a:t>para la Gestión Interinstitucional</a:t>
            </a:r>
            <a:endParaRPr lang="es-CO" sz="2800" dirty="0">
              <a:latin typeface="Arial" pitchFamily="34" charset="0"/>
              <a:cs typeface="Arial" pitchFamily="34" charset="0"/>
            </a:endParaRPr>
          </a:p>
        </p:txBody>
      </p:sp>
      <p:sp>
        <p:nvSpPr>
          <p:cNvPr id="16" name="15 CuadroTexto"/>
          <p:cNvSpPr txBox="1"/>
          <p:nvPr/>
        </p:nvSpPr>
        <p:spPr>
          <a:xfrm>
            <a:off x="1714488" y="7409396"/>
            <a:ext cx="3624746" cy="573373"/>
          </a:xfrm>
          <a:prstGeom prst="rect">
            <a:avLst/>
          </a:prstGeom>
          <a:noFill/>
        </p:spPr>
        <p:txBody>
          <a:bodyPr wrap="square" lIns="80147" tIns="40074" rIns="80147" bIns="40074" rtlCol="0">
            <a:spAutoFit/>
          </a:bodyPr>
          <a:lstStyle/>
          <a:p>
            <a:pPr algn="ctr"/>
            <a:r>
              <a:rPr lang="es-CO" sz="1600" i="1" dirty="0">
                <a:latin typeface="Arial" pitchFamily="34" charset="0"/>
                <a:cs typeface="Arial" pitchFamily="34" charset="0"/>
              </a:rPr>
              <a:t>William Guerrero  Ortega. </a:t>
            </a:r>
          </a:p>
          <a:p>
            <a:pPr algn="ctr"/>
            <a:r>
              <a:rPr lang="es-CO" sz="1600" i="1" dirty="0">
                <a:latin typeface="Arial" pitchFamily="34" charset="0"/>
                <a:cs typeface="Arial" pitchFamily="34" charset="0"/>
              </a:rPr>
              <a:t>Maestría Educación  Docencia  2010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19457" name="Object 1"/>
          <p:cNvGraphicFramePr>
            <a:graphicFrameLocks noChangeAspect="1"/>
          </p:cNvGraphicFramePr>
          <p:nvPr/>
        </p:nvGraphicFramePr>
        <p:xfrm>
          <a:off x="0" y="0"/>
          <a:ext cx="3429000" cy="4402836"/>
        </p:xfrm>
        <a:graphic>
          <a:graphicData uri="http://schemas.openxmlformats.org/presentationml/2006/ole">
            <p:oleObj spid="_x0000_s19457" name="Diapositiva" r:id="rId3" imgW="3427333" imgH="4410364" progId="PowerPoint.Slide.12">
              <p:embed/>
            </p:oleObj>
          </a:graphicData>
        </a:graphic>
      </p:graphicFrame>
      <p:graphicFrame>
        <p:nvGraphicFramePr>
          <p:cNvPr id="19459" name="Object 3"/>
          <p:cNvGraphicFramePr>
            <a:graphicFrameLocks noChangeAspect="1"/>
          </p:cNvGraphicFramePr>
          <p:nvPr/>
        </p:nvGraphicFramePr>
        <p:xfrm>
          <a:off x="3429000" y="0"/>
          <a:ext cx="3429000" cy="4402138"/>
        </p:xfrm>
        <a:graphic>
          <a:graphicData uri="http://schemas.openxmlformats.org/presentationml/2006/ole">
            <p:oleObj spid="_x0000_s19459" name="Diapositiva" r:id="rId4" imgW="3427333" imgH="4410364" progId="PowerPoint.Slide.12">
              <p:embed/>
            </p:oleObj>
          </a:graphicData>
        </a:graphic>
      </p:graphicFrame>
      <p:graphicFrame>
        <p:nvGraphicFramePr>
          <p:cNvPr id="19460" name="Object 4"/>
          <p:cNvGraphicFramePr>
            <a:graphicFrameLocks noChangeAspect="1"/>
          </p:cNvGraphicFramePr>
          <p:nvPr/>
        </p:nvGraphicFramePr>
        <p:xfrm>
          <a:off x="0" y="4419600"/>
          <a:ext cx="3429000" cy="4402138"/>
        </p:xfrm>
        <a:graphic>
          <a:graphicData uri="http://schemas.openxmlformats.org/presentationml/2006/ole">
            <p:oleObj spid="_x0000_s19460" name="Diapositiva" r:id="rId5" imgW="3427333" imgH="4410364" progId="PowerPoint.Slide.12">
              <p:embed/>
            </p:oleObj>
          </a:graphicData>
        </a:graphic>
      </p:graphicFrame>
      <p:graphicFrame>
        <p:nvGraphicFramePr>
          <p:cNvPr id="19461" name="Object 5"/>
          <p:cNvGraphicFramePr>
            <a:graphicFrameLocks noChangeAspect="1"/>
          </p:cNvGraphicFramePr>
          <p:nvPr/>
        </p:nvGraphicFramePr>
        <p:xfrm>
          <a:off x="3429000" y="4419600"/>
          <a:ext cx="3429000" cy="4402138"/>
        </p:xfrm>
        <a:graphic>
          <a:graphicData uri="http://schemas.openxmlformats.org/presentationml/2006/ole">
            <p:oleObj spid="_x0000_s19461" name="Diapositiva" r:id="rId6" imgW="3427333" imgH="4410364" progId="PowerPoint.Slide.12">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0"/>
            <a:ext cx="6858000" cy="6125381"/>
          </a:xfrm>
          <a:prstGeom prst="rect">
            <a:avLst/>
          </a:prstGeom>
          <a:solidFill>
            <a:schemeClr val="accent6"/>
          </a:solidFill>
        </p:spPr>
        <p:txBody>
          <a:bodyPr vert="horz" lIns="91440" tIns="45720" rIns="91440" bIns="45720" rtlCol="0" anchor="ctr">
            <a:noAutofit/>
          </a:bodyPr>
          <a:lstStyle/>
          <a:p>
            <a:pPr marL="0" marR="0" lvl="0" indent="0" defTabSz="914400" rtl="0" eaLnBrk="1" fontAlgn="auto" latinLnBrk="0" hangingPunct="1">
              <a:lnSpc>
                <a:spcPct val="100000"/>
              </a:lnSpc>
              <a:spcBef>
                <a:spcPts val="600"/>
              </a:spcBef>
              <a:spcAft>
                <a:spcPts val="0"/>
              </a:spcAft>
              <a:buClrTx/>
              <a:buSzTx/>
              <a:buFont typeface="Wingdings" pitchFamily="2" charset="2"/>
              <a:buChar char="§"/>
              <a:tabLst/>
              <a:defRPr/>
            </a:pPr>
            <a:endParaRPr lang="es-CO" sz="2000" b="1" dirty="0" smtClean="0">
              <a:latin typeface="Arial" pitchFamily="34" charset="0"/>
              <a:ea typeface="+mj-ea"/>
              <a:cs typeface="Arial" pitchFamily="34" charset="0"/>
            </a:endParaRPr>
          </a:p>
          <a:p>
            <a:pPr marL="0" marR="0" lvl="0" indent="0" defTabSz="914400" rtl="0" eaLnBrk="1" fontAlgn="auto" latinLnBrk="0" hangingPunct="1">
              <a:lnSpc>
                <a:spcPct val="100000"/>
              </a:lnSpc>
              <a:spcBef>
                <a:spcPts val="600"/>
              </a:spcBef>
              <a:spcAft>
                <a:spcPts val="0"/>
              </a:spcAft>
              <a:buClrTx/>
              <a:buSzTx/>
              <a:buFont typeface="Wingdings" pitchFamily="2" charset="2"/>
              <a:buChar char="§"/>
              <a:tabLst/>
              <a:defRPr/>
            </a:pPr>
            <a:r>
              <a:rPr lang="es-CO" sz="2000" b="1" dirty="0" smtClean="0">
                <a:latin typeface="Arial" pitchFamily="34" charset="0"/>
                <a:ea typeface="+mj-ea"/>
                <a:cs typeface="Arial" pitchFamily="34" charset="0"/>
              </a:rPr>
              <a:t>Co</a:t>
            </a:r>
            <a:r>
              <a:rPr kumimoji="0" lang="es-CO" sz="2000" b="1" i="0" u="none" strike="noStrike" kern="1200" cap="none" spc="0" normalizeH="0" baseline="0" noProof="0" dirty="0" err="1" smtClean="0">
                <a:ln>
                  <a:noFill/>
                </a:ln>
                <a:solidFill>
                  <a:schemeClr val="tx1"/>
                </a:solidFill>
                <a:effectLst/>
                <a:uLnTx/>
                <a:uFillTx/>
                <a:latin typeface="Arial" pitchFamily="34" charset="0"/>
                <a:ea typeface="+mj-ea"/>
                <a:cs typeface="Arial" pitchFamily="34" charset="0"/>
              </a:rPr>
              <a:t>nclusiones</a:t>
            </a:r>
            <a:r>
              <a:rPr kumimoji="0" lang="es-CO"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La necesidad de poner en práctica </a:t>
            </a:r>
            <a:r>
              <a:rPr kumimoji="0" lang="es-CO" sz="2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la </a:t>
            </a:r>
            <a:r>
              <a:rPr kumimoji="0" lang="es-CO" sz="2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aplicación </a:t>
            </a:r>
            <a:r>
              <a:rPr kumimoji="0" lang="es-CO"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del decreto 1014 de 2006 por la institución en todos sus programas en la asignatura de </a:t>
            </a:r>
            <a:r>
              <a:rPr kumimoji="0" lang="es-CO" sz="2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emprendimiento </a:t>
            </a:r>
            <a:r>
              <a:rPr kumimoji="0" lang="es-CO" sz="2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empresarial </a:t>
            </a:r>
            <a:r>
              <a:rPr kumimoji="0" lang="es-CO"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lo </a:t>
            </a:r>
            <a:r>
              <a:rPr kumimoji="0" lang="es-CO" sz="2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antes </a:t>
            </a:r>
            <a:r>
              <a:rPr kumimoji="0" lang="es-CO" sz="2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posible, </a:t>
            </a:r>
            <a:r>
              <a:rPr kumimoji="0" lang="es-CO"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ya </a:t>
            </a:r>
            <a:r>
              <a:rPr kumimoji="0" lang="es-CO" sz="2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que </a:t>
            </a:r>
            <a:r>
              <a:rPr kumimoji="0" lang="es-CO" sz="2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esto, </a:t>
            </a:r>
            <a:r>
              <a:rPr kumimoji="0" lang="es-CO"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les facilitará a los educandos recibir las técnicas modernas y las competencias para ser empresarios con éxito en el campo empresarial y social en el cual están inmersos.</a:t>
            </a:r>
          </a:p>
          <a:p>
            <a:pPr marL="0" marR="0" lvl="0" indent="0" defTabSz="914400" rtl="0" eaLnBrk="1" fontAlgn="auto" latinLnBrk="0" hangingPunct="1">
              <a:lnSpc>
                <a:spcPct val="100000"/>
              </a:lnSpc>
              <a:spcBef>
                <a:spcPts val="600"/>
              </a:spcBef>
              <a:spcAft>
                <a:spcPts val="0"/>
              </a:spcAft>
              <a:buClrTx/>
              <a:buSzTx/>
              <a:tabLst/>
              <a:defRPr/>
            </a:pPr>
            <a:endParaRPr kumimoji="0" lang="es-CO"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a:p>
            <a:pPr marL="0" marR="0" lvl="0" indent="0" algn="r" defTabSz="914400" rtl="0" eaLnBrk="1" fontAlgn="auto" latinLnBrk="0" hangingPunct="1">
              <a:lnSpc>
                <a:spcPct val="100000"/>
              </a:lnSpc>
              <a:spcBef>
                <a:spcPts val="600"/>
              </a:spcBef>
              <a:spcAft>
                <a:spcPts val="0"/>
              </a:spcAft>
              <a:buClrTx/>
              <a:buSzTx/>
              <a:buFont typeface="Arial" pitchFamily="34" charset="0"/>
              <a:buChar char="•"/>
              <a:tabLst/>
              <a:defRPr/>
            </a:pPr>
            <a:r>
              <a:rPr kumimoji="0" lang="es-CO"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Cambiar los contenidos actuales de los programas académicos de emprendimiento desde los currículos, micro currículos y la posición en la malla curricular para ser más consecuentes con el entorno actual del mercado local, regional nacional e internacional.</a:t>
            </a:r>
          </a:p>
          <a:p>
            <a:pPr marL="0" marR="0" lvl="0" indent="0" algn="r" defTabSz="914400" rtl="0" eaLnBrk="1" fontAlgn="auto" latinLnBrk="0" hangingPunct="1">
              <a:lnSpc>
                <a:spcPct val="100000"/>
              </a:lnSpc>
              <a:spcBef>
                <a:spcPts val="600"/>
              </a:spcBef>
              <a:spcAft>
                <a:spcPts val="0"/>
              </a:spcAft>
              <a:buClrTx/>
              <a:buSzTx/>
              <a:buFont typeface="Arial" pitchFamily="34" charset="0"/>
              <a:buChar char="•"/>
              <a:tabLst/>
              <a:defRPr/>
            </a:pPr>
            <a:endParaRPr kumimoji="0" lang="es-CO"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a:p>
            <a:pPr marL="0" marR="0" lvl="0" indent="0" defTabSz="914400" rtl="0" eaLnBrk="1" fontAlgn="auto" latinLnBrk="0" hangingPunct="1">
              <a:lnSpc>
                <a:spcPct val="100000"/>
              </a:lnSpc>
              <a:spcBef>
                <a:spcPts val="600"/>
              </a:spcBef>
              <a:spcAft>
                <a:spcPts val="0"/>
              </a:spcAft>
              <a:buClrTx/>
              <a:buSzTx/>
              <a:buFont typeface="Arial" pitchFamily="34" charset="0"/>
              <a:buChar char="•"/>
              <a:tabLst/>
              <a:defRPr/>
            </a:pPr>
            <a:r>
              <a:rPr kumimoji="0" lang="es-CO"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Poner en marcha los nuevos ajustes del programa por el enfoque por competencias para que los estudiantes tengan la oportunidad de recibir una formación de acorde con las exigencias de las corrientes mundiales.</a:t>
            </a:r>
            <a:r>
              <a:rPr kumimoji="0" lang="es-CO" sz="16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s-CO" sz="16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s-CO" sz="16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2 Subtítulo"/>
          <p:cNvSpPr txBox="1">
            <a:spLocks/>
          </p:cNvSpPr>
          <p:nvPr/>
        </p:nvSpPr>
        <p:spPr>
          <a:xfrm>
            <a:off x="0" y="6249970"/>
            <a:ext cx="6858000" cy="2571768"/>
          </a:xfrm>
          <a:prstGeom prst="rect">
            <a:avLst/>
          </a:prstGeom>
          <a:solidFill>
            <a:schemeClr val="accent6">
              <a:lumMod val="60000"/>
              <a:lumOff val="40000"/>
            </a:schemeClr>
          </a:solidFill>
        </p:spPr>
        <p:txBody>
          <a:bodyPr vert="horz" lIns="91440" tIns="45720" rIns="91440" bIns="45720" rtlCol="0">
            <a:noAutofit/>
          </a:bodyPr>
          <a:lstStyle/>
          <a:p>
            <a:pPr marL="95250" marR="0" lvl="0" indent="-95250" algn="just" defTabSz="914400" rtl="0" eaLnBrk="1" fontAlgn="auto" latinLnBrk="0" hangingPunct="1">
              <a:lnSpc>
                <a:spcPct val="120000"/>
              </a:lnSpc>
              <a:spcBef>
                <a:spcPct val="20000"/>
              </a:spcBef>
              <a:spcAft>
                <a:spcPts val="600"/>
              </a:spcAft>
              <a:buClrTx/>
              <a:buSzTx/>
              <a:buFont typeface="Arial" pitchFamily="34" charset="0"/>
              <a:buChar char="•"/>
              <a:tabLst/>
              <a:defRPr/>
            </a:pPr>
            <a:r>
              <a:rPr kumimoji="0" lang="es-CO" sz="1900" b="1" i="0" u="none" strike="noStrike" kern="1200" cap="none" spc="0" normalizeH="0" baseline="0" noProof="0" dirty="0" smtClean="0">
                <a:ln>
                  <a:noFill/>
                </a:ln>
                <a:solidFill>
                  <a:schemeClr val="tx1"/>
                </a:solidFill>
                <a:effectLst/>
                <a:uLnTx/>
                <a:uFillTx/>
                <a:latin typeface="Arial" pitchFamily="34" charset="0"/>
                <a:cs typeface="Arial" pitchFamily="34" charset="0"/>
              </a:rPr>
              <a:t>Impacto: </a:t>
            </a:r>
            <a:r>
              <a:rPr kumimoji="0" lang="es-CO" sz="1900" i="0" u="none" strike="noStrike" kern="1200" cap="none" spc="0" normalizeH="0" baseline="0" noProof="0" dirty="0" smtClean="0">
                <a:ln>
                  <a:noFill/>
                </a:ln>
                <a:solidFill>
                  <a:schemeClr val="tx1"/>
                </a:solidFill>
                <a:effectLst/>
                <a:uLnTx/>
                <a:uFillTx/>
                <a:latin typeface="Arial" pitchFamily="34" charset="0"/>
                <a:cs typeface="Arial" pitchFamily="34" charset="0"/>
              </a:rPr>
              <a:t>La </a:t>
            </a:r>
            <a:r>
              <a:rPr kumimoji="0" lang="es-CO" sz="1900" b="0" i="0" u="none" strike="noStrike" kern="1200" cap="none" spc="0" normalizeH="0" baseline="0" noProof="0" dirty="0" smtClean="0">
                <a:ln>
                  <a:noFill/>
                </a:ln>
                <a:solidFill>
                  <a:schemeClr val="tx1"/>
                </a:solidFill>
                <a:effectLst/>
                <a:uLnTx/>
                <a:uFillTx/>
                <a:latin typeface="Arial" pitchFamily="34" charset="0"/>
                <a:cs typeface="Arial" pitchFamily="34" charset="0"/>
              </a:rPr>
              <a:t> creación de nuevos empleos y contribuir al desarrollo social de las familias, como del país; de acuerdo  a las proyecciones del estudio realizado por lo ejecutado hasta el 2009, se estima la creación de dos empresas anuales por estudiantes del programa, las cuales generan dos empleados directos y dos indirectos,  lo que concluye 40 empleos en los últimos cinco años.</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endParaRPr kumimoji="0" lang="es-CO" sz="19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1025" name="Object 1"/>
          <p:cNvGraphicFramePr>
            <a:graphicFrameLocks noChangeAspect="1"/>
          </p:cNvGraphicFramePr>
          <p:nvPr/>
        </p:nvGraphicFramePr>
        <p:xfrm>
          <a:off x="0" y="0"/>
          <a:ext cx="3429000" cy="4410869"/>
        </p:xfrm>
        <a:graphic>
          <a:graphicData uri="http://schemas.openxmlformats.org/presentationml/2006/ole">
            <p:oleObj spid="_x0000_s1025" name="Diapositiva" r:id="rId3" imgW="3046438" imgH="3919683" progId="PowerPoint.Slide.12">
              <p:embed/>
            </p:oleObj>
          </a:graphicData>
        </a:graphic>
      </p:graphicFrame>
      <p:graphicFrame>
        <p:nvGraphicFramePr>
          <p:cNvPr id="1030" name="Object 6"/>
          <p:cNvGraphicFramePr>
            <a:graphicFrameLocks noChangeAspect="1"/>
          </p:cNvGraphicFramePr>
          <p:nvPr/>
        </p:nvGraphicFramePr>
        <p:xfrm>
          <a:off x="3429000" y="0"/>
          <a:ext cx="3429000" cy="4411663"/>
        </p:xfrm>
        <a:graphic>
          <a:graphicData uri="http://schemas.openxmlformats.org/presentationml/2006/ole">
            <p:oleObj spid="_x0000_s1030" name="Diapositiva" r:id="rId4" imgW="3427333" imgH="4410364" progId="PowerPoint.Slide.12">
              <p:embed/>
            </p:oleObj>
          </a:graphicData>
        </a:graphic>
      </p:graphicFrame>
      <p:graphicFrame>
        <p:nvGraphicFramePr>
          <p:cNvPr id="1031" name="Object 7"/>
          <p:cNvGraphicFramePr>
            <a:graphicFrameLocks noChangeAspect="1"/>
          </p:cNvGraphicFramePr>
          <p:nvPr/>
        </p:nvGraphicFramePr>
        <p:xfrm>
          <a:off x="0" y="4410075"/>
          <a:ext cx="3429000" cy="4411663"/>
        </p:xfrm>
        <a:graphic>
          <a:graphicData uri="http://schemas.openxmlformats.org/presentationml/2006/ole">
            <p:oleObj spid="_x0000_s1031" name="Diapositiva" r:id="rId5" imgW="3427333" imgH="4410364" progId="PowerPoint.Slide.12">
              <p:embed/>
            </p:oleObj>
          </a:graphicData>
        </a:graphic>
      </p:graphicFrame>
      <p:graphicFrame>
        <p:nvGraphicFramePr>
          <p:cNvPr id="1032" name="Object 8"/>
          <p:cNvGraphicFramePr>
            <a:graphicFrameLocks noChangeAspect="1"/>
          </p:cNvGraphicFramePr>
          <p:nvPr/>
        </p:nvGraphicFramePr>
        <p:xfrm>
          <a:off x="3429000" y="4410075"/>
          <a:ext cx="3429000" cy="4411663"/>
        </p:xfrm>
        <a:graphic>
          <a:graphicData uri="http://schemas.openxmlformats.org/presentationml/2006/ole">
            <p:oleObj spid="_x0000_s1032" name="Diapositiva" r:id="rId6" imgW="3427333" imgH="4410364" progId="PowerPoint.Slide.12">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297</Words>
  <Application>Microsoft Office PowerPoint</Application>
  <PresentationFormat>Personalizado</PresentationFormat>
  <Paragraphs>20</Paragraphs>
  <Slides>4</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vt:i4>
      </vt:variant>
    </vt:vector>
  </HeadingPairs>
  <TitlesOfParts>
    <vt:vector size="6" baseType="lpstr">
      <vt:lpstr>Tema de Office</vt:lpstr>
      <vt:lpstr>Diapositiva</vt:lpstr>
      <vt:lpstr>Objetivo: Determinar cuáles son las competencias laborales que requieren los estudiantes de Emprendimiento Empresarial de Ingeniería de Productividad y Calidad del Politécnico JIC para su proyección en el entorno como emprendedores en contexto con la ley 1014 de 2006 de emprendimiento.  </vt:lpstr>
      <vt:lpstr>Diapositiva 2</vt:lpstr>
      <vt:lpstr>Diapositiva 3</vt:lpstr>
      <vt:lpstr>Diapositiva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Objetivo: Determinar cuáles son las competencias laborales que requieren los estudiantes de Emprendimiento Empresarial de Ingeniería de Productividad y Calidad del Politécnico JIC para su proyección en el entorno como emprendedores en contexto con la ley 1014 de 2006 de emprendimiento.</dc:title>
  <dc:creator>Willian</dc:creator>
  <cp:lastModifiedBy>Willian</cp:lastModifiedBy>
  <cp:revision>23</cp:revision>
  <dcterms:created xsi:type="dcterms:W3CDTF">2010-10-24T00:40:55Z</dcterms:created>
  <dcterms:modified xsi:type="dcterms:W3CDTF">2010-10-27T00:17:01Z</dcterms:modified>
</cp:coreProperties>
</file>